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8" r:id="rId10"/>
    <p:sldId id="269" r:id="rId11"/>
    <p:sldId id="270" r:id="rId12"/>
    <p:sldId id="272" r:id="rId13"/>
    <p:sldId id="273" r:id="rId14"/>
    <p:sldId id="274" r:id="rId15"/>
    <p:sldId id="276" r:id="rId16"/>
    <p:sldId id="275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8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65965B-E55D-4B19-8B08-13ED5258AC8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6957BB-6DA0-4717-BCC6-D0CBDCE24EE4}">
      <dgm:prSet phldrT="[Текст]"/>
      <dgm:spPr>
        <a:solidFill>
          <a:srgbClr val="7030A0"/>
        </a:solidFill>
      </dgm:spPr>
      <dgm:t>
        <a:bodyPr/>
        <a:lstStyle/>
        <a:p>
          <a:r>
            <a:rPr lang="ru-RU" dirty="0" smtClean="0"/>
            <a:t>ОБРАЗОВАТЕЛЬНЫЙ ПРОЦЕСС                                      Цель: обеспечить развитии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 направление развития и образования детей (образовательные области).</a:t>
          </a:r>
          <a:endParaRPr lang="ru-RU" dirty="0"/>
        </a:p>
      </dgm:t>
    </dgm:pt>
    <dgm:pt modelId="{B1387B18-BE98-447B-AF8B-23629296FB7C}" type="parTrans" cxnId="{8AFE552B-27C2-43A0-98E7-DECBAAB88B31}">
      <dgm:prSet/>
      <dgm:spPr/>
      <dgm:t>
        <a:bodyPr/>
        <a:lstStyle/>
        <a:p>
          <a:endParaRPr lang="ru-RU"/>
        </a:p>
      </dgm:t>
    </dgm:pt>
    <dgm:pt modelId="{7514CF48-F173-4520-B151-C0A2076054F6}" type="sibTrans" cxnId="{8AFE552B-27C2-43A0-98E7-DECBAAB88B31}">
      <dgm:prSet/>
      <dgm:spPr/>
      <dgm:t>
        <a:bodyPr/>
        <a:lstStyle/>
        <a:p>
          <a:endParaRPr lang="ru-RU"/>
        </a:p>
      </dgm:t>
    </dgm:pt>
    <dgm:pt modelId="{8057920E-E406-4037-9D8A-D86CFE8FDBD8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Социально-коммуникативное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BA032C-6185-4482-AF36-F3433EC4C629}" type="parTrans" cxnId="{21311A95-12CC-4EB7-B209-26C1F63AB7FE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DE63D1D0-AC2B-4706-A594-78744CAC57C3}" type="sibTrans" cxnId="{21311A95-12CC-4EB7-B209-26C1F63AB7FE}">
      <dgm:prSet/>
      <dgm:spPr/>
      <dgm:t>
        <a:bodyPr/>
        <a:lstStyle/>
        <a:p>
          <a:endParaRPr lang="ru-RU"/>
        </a:p>
      </dgm:t>
    </dgm:pt>
    <dgm:pt modelId="{41542A8F-140A-4AE8-95EA-D44D99F862D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Физическое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895AB8-F4AE-43F2-88FE-57A5ABA0F855}" type="parTrans" cxnId="{AFE1B2B6-7409-4D98-A83F-2157C71EF649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652DECF7-2242-4EEA-B1F3-19F480AEC2E6}" type="sibTrans" cxnId="{AFE1B2B6-7409-4D98-A83F-2157C71EF649}">
      <dgm:prSet/>
      <dgm:spPr/>
      <dgm:t>
        <a:bodyPr/>
        <a:lstStyle/>
        <a:p>
          <a:endParaRPr lang="ru-RU"/>
        </a:p>
      </dgm:t>
    </dgm:pt>
    <dgm:pt modelId="{2A0BC61D-183D-44A5-B98B-F7D4FF4D254C}">
      <dgm:prSet phldrT="[Текст]"/>
      <dgm:spPr>
        <a:solidFill>
          <a:srgbClr val="FFFF0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Познавательное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3286CF-EC64-496A-BC74-AB5BF5935DA6}" type="parTrans" cxnId="{06C33592-3F50-47D8-855E-054A6BEBCC2E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2A47B3EC-4CDD-451D-BE99-57FC8FA4FDC1}" type="sibTrans" cxnId="{06C33592-3F50-47D8-855E-054A6BEBCC2E}">
      <dgm:prSet/>
      <dgm:spPr/>
      <dgm:t>
        <a:bodyPr/>
        <a:lstStyle/>
        <a:p>
          <a:endParaRPr lang="ru-RU"/>
        </a:p>
      </dgm:t>
    </dgm:pt>
    <dgm:pt modelId="{0A7EB711-FF50-4162-81A0-5970BF58032D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Художественно-эстетическое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85CC4B-BC78-4FF3-8247-99BD6CA54CD6}" type="parTrans" cxnId="{B4DF0303-D115-493F-8F2F-F17676E61B2E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AE3E4568-DDE7-4FA9-8AD0-942F7FA08014}" type="sibTrans" cxnId="{B4DF0303-D115-493F-8F2F-F17676E61B2E}">
      <dgm:prSet/>
      <dgm:spPr/>
      <dgm:t>
        <a:bodyPr/>
        <a:lstStyle/>
        <a:p>
          <a:endParaRPr lang="ru-RU"/>
        </a:p>
      </dgm:t>
    </dgm:pt>
    <dgm:pt modelId="{E0A293CE-5EA5-4131-8690-C8136F1C2355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Речевое развитие</a:t>
          </a:r>
          <a:endParaRPr lang="ru-RU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04E7AB-1DB1-4E6A-AA84-DB9A347C7AF4}" type="parTrans" cxnId="{C4E200C0-681D-4DC3-9A09-FDF458E4B07C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599EC238-CB53-4622-BD3B-8F37187AF458}" type="sibTrans" cxnId="{C4E200C0-681D-4DC3-9A09-FDF458E4B07C}">
      <dgm:prSet/>
      <dgm:spPr/>
      <dgm:t>
        <a:bodyPr/>
        <a:lstStyle/>
        <a:p>
          <a:endParaRPr lang="ru-RU"/>
        </a:p>
      </dgm:t>
    </dgm:pt>
    <dgm:pt modelId="{89F2EA67-CF8E-47F8-B02F-687A49058C5C}" type="pres">
      <dgm:prSet presAssocID="{DB65965B-E55D-4B19-8B08-13ED5258AC8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5A00E1-551B-4431-B937-173E777D1E38}" type="pres">
      <dgm:prSet presAssocID="{D86957BB-6DA0-4717-BCC6-D0CBDCE24EE4}" presName="centerShape" presStyleLbl="node0" presStyleIdx="0" presStyleCnt="1" custScaleX="195328" custScaleY="185749" custLinFactNeighborY="296"/>
      <dgm:spPr/>
      <dgm:t>
        <a:bodyPr/>
        <a:lstStyle/>
        <a:p>
          <a:endParaRPr lang="ru-RU"/>
        </a:p>
      </dgm:t>
    </dgm:pt>
    <dgm:pt modelId="{F6FDDAEE-9760-435F-A17D-0A6BC70F059D}" type="pres">
      <dgm:prSet presAssocID="{19BA032C-6185-4482-AF36-F3433EC4C629}" presName="parTrans" presStyleLbl="bgSibTrans2D1" presStyleIdx="0" presStyleCnt="5" custLinFactNeighborX="53248" custLinFactNeighborY="22548"/>
      <dgm:spPr/>
      <dgm:t>
        <a:bodyPr/>
        <a:lstStyle/>
        <a:p>
          <a:endParaRPr lang="ru-RU"/>
        </a:p>
      </dgm:t>
    </dgm:pt>
    <dgm:pt modelId="{A880E5B2-8A04-4D65-A6B0-D406B6BCBDE0}" type="pres">
      <dgm:prSet presAssocID="{8057920E-E406-4037-9D8A-D86CFE8FDBD8}" presName="node" presStyleLbl="node1" presStyleIdx="0" presStyleCnt="5" custRadScaleRad="104295" custRadScaleInc="-17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946FB-3F10-4AD1-93B7-DB1C8E3EC1AF}" type="pres">
      <dgm:prSet presAssocID="{8A895AB8-F4AE-43F2-88FE-57A5ABA0F855}" presName="parTrans" presStyleLbl="bgSibTrans2D1" presStyleIdx="1" presStyleCnt="5" custScaleX="83492" custLinFactNeighborX="28090" custLinFactNeighborY="53870"/>
      <dgm:spPr/>
      <dgm:t>
        <a:bodyPr/>
        <a:lstStyle/>
        <a:p>
          <a:endParaRPr lang="ru-RU"/>
        </a:p>
      </dgm:t>
    </dgm:pt>
    <dgm:pt modelId="{B9CE47D6-E62C-4066-8583-7AFF81902D2F}" type="pres">
      <dgm:prSet presAssocID="{41542A8F-140A-4AE8-95EA-D44D99F862D7}" presName="node" presStyleLbl="node1" presStyleIdx="1" presStyleCnt="5" custRadScaleRad="121225" custRadScaleInc="-30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6E536F-AC9B-4D89-AEC8-D6FB15EA3531}" type="pres">
      <dgm:prSet presAssocID="{2A3286CF-EC64-496A-BC74-AB5BF5935DA6}" presName="parTrans" presStyleLbl="bgSibTrans2D1" presStyleIdx="2" presStyleCnt="5" custAng="0" custScaleX="88530" custLinFactY="10441" custLinFactNeighborX="0" custLinFactNeighborY="100000"/>
      <dgm:spPr/>
      <dgm:t>
        <a:bodyPr/>
        <a:lstStyle/>
        <a:p>
          <a:endParaRPr lang="ru-RU"/>
        </a:p>
      </dgm:t>
    </dgm:pt>
    <dgm:pt modelId="{D7D7A27D-F703-482F-82AA-63A5FBF3376E}" type="pres">
      <dgm:prSet presAssocID="{2A0BC61D-183D-44A5-B98B-F7D4FF4D254C}" presName="node" presStyleLbl="node1" presStyleIdx="2" presStyleCnt="5" custScaleY="84746" custRadScaleRad="875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C602F7-C919-42BB-9DE1-03046E8568BB}" type="pres">
      <dgm:prSet presAssocID="{5685CC4B-BC78-4FF3-8247-99BD6CA54CD6}" presName="parTrans" presStyleLbl="bgSibTrans2D1" presStyleIdx="3" presStyleCnt="5" custScaleX="82372" custLinFactNeighborX="-27663" custLinFactNeighborY="43444"/>
      <dgm:spPr/>
      <dgm:t>
        <a:bodyPr/>
        <a:lstStyle/>
        <a:p>
          <a:endParaRPr lang="ru-RU"/>
        </a:p>
      </dgm:t>
    </dgm:pt>
    <dgm:pt modelId="{6A756592-8FBE-4959-9375-0C35C0D458CC}" type="pres">
      <dgm:prSet presAssocID="{0A7EB711-FF50-4162-81A0-5970BF58032D}" presName="node" presStyleLbl="node1" presStyleIdx="3" presStyleCnt="5" custRadScaleRad="122057" custRadScaleInc="347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99F1A-5FCF-43E8-88BC-6B1F3F771DD4}" type="pres">
      <dgm:prSet presAssocID="{0504E7AB-1DB1-4E6A-AA84-DB9A347C7AF4}" presName="parTrans" presStyleLbl="bgSibTrans2D1" presStyleIdx="4" presStyleCnt="5" custLinFactNeighborX="-54903" custLinFactNeighborY="29686"/>
      <dgm:spPr/>
      <dgm:t>
        <a:bodyPr/>
        <a:lstStyle/>
        <a:p>
          <a:endParaRPr lang="ru-RU"/>
        </a:p>
      </dgm:t>
    </dgm:pt>
    <dgm:pt modelId="{5C86B78D-BBBC-40EF-AA3F-60076E7E7EDE}" type="pres">
      <dgm:prSet presAssocID="{E0A293CE-5EA5-4131-8690-C8136F1C2355}" presName="node" presStyleLbl="node1" presStyleIdx="4" presStyleCnt="5" custRadScaleRad="107729" custRadScaleInc="13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E1B2B6-7409-4D98-A83F-2157C71EF649}" srcId="{D86957BB-6DA0-4717-BCC6-D0CBDCE24EE4}" destId="{41542A8F-140A-4AE8-95EA-D44D99F862D7}" srcOrd="1" destOrd="0" parTransId="{8A895AB8-F4AE-43F2-88FE-57A5ABA0F855}" sibTransId="{652DECF7-2242-4EEA-B1F3-19F480AEC2E6}"/>
    <dgm:cxn modelId="{13237DA3-3738-4462-8762-155F4B7354C2}" type="presOf" srcId="{2A0BC61D-183D-44A5-B98B-F7D4FF4D254C}" destId="{D7D7A27D-F703-482F-82AA-63A5FBF3376E}" srcOrd="0" destOrd="0" presId="urn:microsoft.com/office/officeart/2005/8/layout/radial4"/>
    <dgm:cxn modelId="{C4E200C0-681D-4DC3-9A09-FDF458E4B07C}" srcId="{D86957BB-6DA0-4717-BCC6-D0CBDCE24EE4}" destId="{E0A293CE-5EA5-4131-8690-C8136F1C2355}" srcOrd="4" destOrd="0" parTransId="{0504E7AB-1DB1-4E6A-AA84-DB9A347C7AF4}" sibTransId="{599EC238-CB53-4622-BD3B-8F37187AF458}"/>
    <dgm:cxn modelId="{2BB2542B-88A5-4F5F-A3D2-566E46202C5A}" type="presOf" srcId="{E0A293CE-5EA5-4131-8690-C8136F1C2355}" destId="{5C86B78D-BBBC-40EF-AA3F-60076E7E7EDE}" srcOrd="0" destOrd="0" presId="urn:microsoft.com/office/officeart/2005/8/layout/radial4"/>
    <dgm:cxn modelId="{244B2A96-6CFF-42AD-A17F-E8A51AC83E45}" type="presOf" srcId="{19BA032C-6185-4482-AF36-F3433EC4C629}" destId="{F6FDDAEE-9760-435F-A17D-0A6BC70F059D}" srcOrd="0" destOrd="0" presId="urn:microsoft.com/office/officeart/2005/8/layout/radial4"/>
    <dgm:cxn modelId="{06C33592-3F50-47D8-855E-054A6BEBCC2E}" srcId="{D86957BB-6DA0-4717-BCC6-D0CBDCE24EE4}" destId="{2A0BC61D-183D-44A5-B98B-F7D4FF4D254C}" srcOrd="2" destOrd="0" parTransId="{2A3286CF-EC64-496A-BC74-AB5BF5935DA6}" sibTransId="{2A47B3EC-4CDD-451D-BE99-57FC8FA4FDC1}"/>
    <dgm:cxn modelId="{471E4241-25A9-4E9D-B716-B6CDC3CE6AF9}" type="presOf" srcId="{2A3286CF-EC64-496A-BC74-AB5BF5935DA6}" destId="{716E536F-AC9B-4D89-AEC8-D6FB15EA3531}" srcOrd="0" destOrd="0" presId="urn:microsoft.com/office/officeart/2005/8/layout/radial4"/>
    <dgm:cxn modelId="{10B2C5CA-DC9E-4BAB-A3BB-5D686B8224F4}" type="presOf" srcId="{8A895AB8-F4AE-43F2-88FE-57A5ABA0F855}" destId="{5B7946FB-3F10-4AD1-93B7-DB1C8E3EC1AF}" srcOrd="0" destOrd="0" presId="urn:microsoft.com/office/officeart/2005/8/layout/radial4"/>
    <dgm:cxn modelId="{21311A95-12CC-4EB7-B209-26C1F63AB7FE}" srcId="{D86957BB-6DA0-4717-BCC6-D0CBDCE24EE4}" destId="{8057920E-E406-4037-9D8A-D86CFE8FDBD8}" srcOrd="0" destOrd="0" parTransId="{19BA032C-6185-4482-AF36-F3433EC4C629}" sibTransId="{DE63D1D0-AC2B-4706-A594-78744CAC57C3}"/>
    <dgm:cxn modelId="{8AFE552B-27C2-43A0-98E7-DECBAAB88B31}" srcId="{DB65965B-E55D-4B19-8B08-13ED5258AC85}" destId="{D86957BB-6DA0-4717-BCC6-D0CBDCE24EE4}" srcOrd="0" destOrd="0" parTransId="{B1387B18-BE98-447B-AF8B-23629296FB7C}" sibTransId="{7514CF48-F173-4520-B151-C0A2076054F6}"/>
    <dgm:cxn modelId="{CB4E701B-EA27-478F-8131-C38867C4DBC7}" type="presOf" srcId="{0504E7AB-1DB1-4E6A-AA84-DB9A347C7AF4}" destId="{B9599F1A-5FCF-43E8-88BC-6B1F3F771DD4}" srcOrd="0" destOrd="0" presId="urn:microsoft.com/office/officeart/2005/8/layout/radial4"/>
    <dgm:cxn modelId="{B4DF0303-D115-493F-8F2F-F17676E61B2E}" srcId="{D86957BB-6DA0-4717-BCC6-D0CBDCE24EE4}" destId="{0A7EB711-FF50-4162-81A0-5970BF58032D}" srcOrd="3" destOrd="0" parTransId="{5685CC4B-BC78-4FF3-8247-99BD6CA54CD6}" sibTransId="{AE3E4568-DDE7-4FA9-8AD0-942F7FA08014}"/>
    <dgm:cxn modelId="{22EE63E4-A2A4-4D8A-94CD-4DF8DB20176E}" type="presOf" srcId="{0A7EB711-FF50-4162-81A0-5970BF58032D}" destId="{6A756592-8FBE-4959-9375-0C35C0D458CC}" srcOrd="0" destOrd="0" presId="urn:microsoft.com/office/officeart/2005/8/layout/radial4"/>
    <dgm:cxn modelId="{C7FD40D3-C88F-4197-A0AB-18EF724D0AA0}" type="presOf" srcId="{8057920E-E406-4037-9D8A-D86CFE8FDBD8}" destId="{A880E5B2-8A04-4D65-A6B0-D406B6BCBDE0}" srcOrd="0" destOrd="0" presId="urn:microsoft.com/office/officeart/2005/8/layout/radial4"/>
    <dgm:cxn modelId="{7ADBE281-CCC5-4E97-B992-DF7A3C035D5B}" type="presOf" srcId="{D86957BB-6DA0-4717-BCC6-D0CBDCE24EE4}" destId="{975A00E1-551B-4431-B937-173E777D1E38}" srcOrd="0" destOrd="0" presId="urn:microsoft.com/office/officeart/2005/8/layout/radial4"/>
    <dgm:cxn modelId="{2F0C73E9-4B35-495A-96D8-FF8B87C5EE1B}" type="presOf" srcId="{5685CC4B-BC78-4FF3-8247-99BD6CA54CD6}" destId="{EEC602F7-C919-42BB-9DE1-03046E8568BB}" srcOrd="0" destOrd="0" presId="urn:microsoft.com/office/officeart/2005/8/layout/radial4"/>
    <dgm:cxn modelId="{FE921C0C-0B6A-45AE-8890-B9B18D68DCEB}" type="presOf" srcId="{DB65965B-E55D-4B19-8B08-13ED5258AC85}" destId="{89F2EA67-CF8E-47F8-B02F-687A49058C5C}" srcOrd="0" destOrd="0" presId="urn:microsoft.com/office/officeart/2005/8/layout/radial4"/>
    <dgm:cxn modelId="{0F001594-D4B6-471E-AE59-50919047FA39}" type="presOf" srcId="{41542A8F-140A-4AE8-95EA-D44D99F862D7}" destId="{B9CE47D6-E62C-4066-8583-7AFF81902D2F}" srcOrd="0" destOrd="0" presId="urn:microsoft.com/office/officeart/2005/8/layout/radial4"/>
    <dgm:cxn modelId="{6E406567-871E-4EA5-9D46-86282D552658}" type="presParOf" srcId="{89F2EA67-CF8E-47F8-B02F-687A49058C5C}" destId="{975A00E1-551B-4431-B937-173E777D1E38}" srcOrd="0" destOrd="0" presId="urn:microsoft.com/office/officeart/2005/8/layout/radial4"/>
    <dgm:cxn modelId="{EA3046F7-4F7A-4035-B000-DF81105E304E}" type="presParOf" srcId="{89F2EA67-CF8E-47F8-B02F-687A49058C5C}" destId="{F6FDDAEE-9760-435F-A17D-0A6BC70F059D}" srcOrd="1" destOrd="0" presId="urn:microsoft.com/office/officeart/2005/8/layout/radial4"/>
    <dgm:cxn modelId="{F935A04C-5BBB-4577-9D48-D0CFFC2F09D7}" type="presParOf" srcId="{89F2EA67-CF8E-47F8-B02F-687A49058C5C}" destId="{A880E5B2-8A04-4D65-A6B0-D406B6BCBDE0}" srcOrd="2" destOrd="0" presId="urn:microsoft.com/office/officeart/2005/8/layout/radial4"/>
    <dgm:cxn modelId="{0F59E554-ED33-4F0C-9BFE-737036012A4D}" type="presParOf" srcId="{89F2EA67-CF8E-47F8-B02F-687A49058C5C}" destId="{5B7946FB-3F10-4AD1-93B7-DB1C8E3EC1AF}" srcOrd="3" destOrd="0" presId="urn:microsoft.com/office/officeart/2005/8/layout/radial4"/>
    <dgm:cxn modelId="{7393251D-B684-4C74-A964-D33AF6FE05BA}" type="presParOf" srcId="{89F2EA67-CF8E-47F8-B02F-687A49058C5C}" destId="{B9CE47D6-E62C-4066-8583-7AFF81902D2F}" srcOrd="4" destOrd="0" presId="urn:microsoft.com/office/officeart/2005/8/layout/radial4"/>
    <dgm:cxn modelId="{34B625C6-FC64-4B71-B071-420608932256}" type="presParOf" srcId="{89F2EA67-CF8E-47F8-B02F-687A49058C5C}" destId="{716E536F-AC9B-4D89-AEC8-D6FB15EA3531}" srcOrd="5" destOrd="0" presId="urn:microsoft.com/office/officeart/2005/8/layout/radial4"/>
    <dgm:cxn modelId="{4805C524-9514-4FFA-A3A5-E694221F2D82}" type="presParOf" srcId="{89F2EA67-CF8E-47F8-B02F-687A49058C5C}" destId="{D7D7A27D-F703-482F-82AA-63A5FBF3376E}" srcOrd="6" destOrd="0" presId="urn:microsoft.com/office/officeart/2005/8/layout/radial4"/>
    <dgm:cxn modelId="{11B68991-93B6-4C88-89EA-56AEE18BEB88}" type="presParOf" srcId="{89F2EA67-CF8E-47F8-B02F-687A49058C5C}" destId="{EEC602F7-C919-42BB-9DE1-03046E8568BB}" srcOrd="7" destOrd="0" presId="urn:microsoft.com/office/officeart/2005/8/layout/radial4"/>
    <dgm:cxn modelId="{9E04DDC7-23D9-45E3-BAE8-A3B10BD2BC48}" type="presParOf" srcId="{89F2EA67-CF8E-47F8-B02F-687A49058C5C}" destId="{6A756592-8FBE-4959-9375-0C35C0D458CC}" srcOrd="8" destOrd="0" presId="urn:microsoft.com/office/officeart/2005/8/layout/radial4"/>
    <dgm:cxn modelId="{A424BC9B-8506-4226-A65B-450D57AA5718}" type="presParOf" srcId="{89F2EA67-CF8E-47F8-B02F-687A49058C5C}" destId="{B9599F1A-5FCF-43E8-88BC-6B1F3F771DD4}" srcOrd="9" destOrd="0" presId="urn:microsoft.com/office/officeart/2005/8/layout/radial4"/>
    <dgm:cxn modelId="{0E580C7E-ADB4-4F7A-BE6A-C6EBD8B4B4C9}" type="presParOf" srcId="{89F2EA67-CF8E-47F8-B02F-687A49058C5C}" destId="{5C86B78D-BBBC-40EF-AA3F-60076E7E7EDE}" srcOrd="10" destOrd="0" presId="urn:microsoft.com/office/officeart/2005/8/layout/radial4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2B8C87-51C2-47B0-8FD4-8AF8A21BC442}" type="doc">
      <dgm:prSet loTypeId="urn:microsoft.com/office/officeart/2005/8/layout/vList6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5491D6-FC31-4FAD-A83C-9F02B0EE9ACE}">
      <dgm:prSet phldrT="[Текст]" custT="1"/>
      <dgm:spPr>
        <a:solidFill>
          <a:srgbClr val="92D050"/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600" b="1" u="sng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ОБЯЗАТЕЛЬНАЯ ЧАСТЬ:</a:t>
          </a:r>
        </a:p>
        <a:p>
          <a:pPr>
            <a:lnSpc>
              <a:spcPct val="100000"/>
            </a:lnSpc>
          </a:pPr>
          <a:r>
            <a:rPr lang="ru-RU" sz="1600" b="1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 основная образовательная программа МБДОУ  с учётом Примерной основной образовательной программы дошкольного образования                                             «От рождения до школы» под редакцией Н. Е. </a:t>
          </a:r>
          <a:r>
            <a:rPr lang="ru-RU" sz="1600" b="1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Вераксы</a:t>
          </a:r>
          <a:r>
            <a:rPr lang="ru-RU" sz="1600" b="1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, Т.С. Комаровой, </a:t>
          </a:r>
          <a:r>
            <a:rPr lang="ru-RU" sz="1600" b="1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М.А.Васильевой</a:t>
          </a:r>
          <a:endParaRPr lang="ru-RU" sz="1600" b="1" dirty="0">
            <a:solidFill>
              <a:schemeClr val="tx1"/>
            </a:solidFill>
            <a:latin typeface="Georgia" pitchFamily="18" charset="0"/>
            <a:cs typeface="Times New Roman" pitchFamily="18" charset="0"/>
          </a:endParaRPr>
        </a:p>
      </dgm:t>
    </dgm:pt>
    <dgm:pt modelId="{FA1F3D25-B03A-4377-85D1-40CA4BA3FED3}" type="parTrans" cxnId="{CFD6307D-0885-4566-AD3D-0EA3FAB38914}">
      <dgm:prSet/>
      <dgm:spPr/>
      <dgm:t>
        <a:bodyPr/>
        <a:lstStyle/>
        <a:p>
          <a:endParaRPr lang="ru-RU"/>
        </a:p>
      </dgm:t>
    </dgm:pt>
    <dgm:pt modelId="{F15CA2CB-A578-4019-A60A-4067E7603B3E}" type="sibTrans" cxnId="{CFD6307D-0885-4566-AD3D-0EA3FAB38914}">
      <dgm:prSet/>
      <dgm:spPr/>
      <dgm:t>
        <a:bodyPr/>
        <a:lstStyle/>
        <a:p>
          <a:endParaRPr lang="ru-RU"/>
        </a:p>
      </dgm:t>
    </dgm:pt>
    <dgm:pt modelId="{4C1069E4-34E0-4A19-884F-B69508B2538F}">
      <dgm:prSet/>
      <dgm:spPr>
        <a:solidFill>
          <a:srgbClr val="FEB0FA">
            <a:alpha val="90000"/>
          </a:srgbClr>
        </a:solidFill>
      </dgm:spPr>
      <dgm:t>
        <a:bodyPr/>
        <a:lstStyle/>
        <a:p>
          <a:pPr algn="l"/>
          <a:endParaRPr lang="ru-RU" sz="2700" dirty="0"/>
        </a:p>
      </dgm:t>
    </dgm:pt>
    <dgm:pt modelId="{C8AEB2F8-E280-43AF-B6C9-1BD392113F09}" type="parTrans" cxnId="{4B855E0A-94CC-4500-B778-D01A1EF8A029}">
      <dgm:prSet/>
      <dgm:spPr/>
      <dgm:t>
        <a:bodyPr/>
        <a:lstStyle/>
        <a:p>
          <a:endParaRPr lang="ru-RU"/>
        </a:p>
      </dgm:t>
    </dgm:pt>
    <dgm:pt modelId="{04E079BA-DFE9-405F-A034-CA94176410D8}" type="sibTrans" cxnId="{4B855E0A-94CC-4500-B778-D01A1EF8A029}">
      <dgm:prSet/>
      <dgm:spPr/>
      <dgm:t>
        <a:bodyPr/>
        <a:lstStyle/>
        <a:p>
          <a:endParaRPr lang="ru-RU"/>
        </a:p>
      </dgm:t>
    </dgm:pt>
    <dgm:pt modelId="{6B921E0A-ACB7-469E-8DFE-B56AD568F37D}">
      <dgm:prSet/>
      <dgm:spPr>
        <a:solidFill>
          <a:srgbClr val="FEB0FA">
            <a:alpha val="90000"/>
          </a:srgbClr>
        </a:solidFill>
      </dgm:spPr>
      <dgm:t>
        <a:bodyPr/>
        <a:lstStyle/>
        <a:p>
          <a:pPr algn="l"/>
          <a:endParaRPr lang="ru-RU" sz="2700" dirty="0"/>
        </a:p>
      </dgm:t>
    </dgm:pt>
    <dgm:pt modelId="{82ACCC3C-957C-497E-8C73-6B3419AA575E}" type="parTrans" cxnId="{1CD8731E-DF8F-4B38-99A5-9BB2B46FA418}">
      <dgm:prSet/>
      <dgm:spPr/>
      <dgm:t>
        <a:bodyPr/>
        <a:lstStyle/>
        <a:p>
          <a:endParaRPr lang="ru-RU"/>
        </a:p>
      </dgm:t>
    </dgm:pt>
    <dgm:pt modelId="{9D6BF270-3AF6-40FC-8CD8-655DB6A17778}" type="sibTrans" cxnId="{1CD8731E-DF8F-4B38-99A5-9BB2B46FA418}">
      <dgm:prSet/>
      <dgm:spPr/>
      <dgm:t>
        <a:bodyPr/>
        <a:lstStyle/>
        <a:p>
          <a:endParaRPr lang="ru-RU"/>
        </a:p>
      </dgm:t>
    </dgm:pt>
    <dgm:pt modelId="{7EF84FDD-C749-4CEF-BE47-29BAC931A8C7}">
      <dgm:prSet custT="1"/>
      <dgm:spPr>
        <a:solidFill>
          <a:srgbClr val="FEB0FA">
            <a:alpha val="90000"/>
          </a:srgbClr>
        </a:solidFill>
      </dgm:spPr>
      <dgm:t>
        <a:bodyPr/>
        <a:lstStyle/>
        <a:p>
          <a:pPr algn="r"/>
          <a:r>
            <a: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rPr>
            <a:t>60%</a:t>
          </a:r>
          <a:endParaRPr lang="ru-RU" sz="4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eorgia" pitchFamily="18" charset="0"/>
          </a:endParaRPr>
        </a:p>
      </dgm:t>
    </dgm:pt>
    <dgm:pt modelId="{74792FB9-CC46-4DBD-ABFD-17694F47513C}" type="parTrans" cxnId="{9E1C936C-C022-486A-854E-FF2634154B20}">
      <dgm:prSet/>
      <dgm:spPr/>
      <dgm:t>
        <a:bodyPr/>
        <a:lstStyle/>
        <a:p>
          <a:endParaRPr lang="ru-RU"/>
        </a:p>
      </dgm:t>
    </dgm:pt>
    <dgm:pt modelId="{700836F6-D1C4-4EB8-BBA8-FC9881043098}" type="sibTrans" cxnId="{9E1C936C-C022-486A-854E-FF2634154B20}">
      <dgm:prSet/>
      <dgm:spPr/>
      <dgm:t>
        <a:bodyPr/>
        <a:lstStyle/>
        <a:p>
          <a:endParaRPr lang="ru-RU"/>
        </a:p>
      </dgm:t>
    </dgm:pt>
    <dgm:pt modelId="{A8248403-A90E-4DFA-9915-8EDF7B8E8025}">
      <dgm:prSet/>
      <dgm:spPr>
        <a:solidFill>
          <a:srgbClr val="FEB0FA">
            <a:alpha val="90000"/>
          </a:srgbClr>
        </a:solidFill>
      </dgm:spPr>
      <dgm:t>
        <a:bodyPr/>
        <a:lstStyle/>
        <a:p>
          <a:pPr algn="l"/>
          <a:endParaRPr lang="ru-RU" sz="2700" dirty="0"/>
        </a:p>
      </dgm:t>
    </dgm:pt>
    <dgm:pt modelId="{A4C247F0-0700-4D57-ADA0-91C19A9F644D}" type="parTrans" cxnId="{B72C0F37-023D-4035-9D4E-7196AC513E04}">
      <dgm:prSet/>
      <dgm:spPr/>
      <dgm:t>
        <a:bodyPr/>
        <a:lstStyle/>
        <a:p>
          <a:endParaRPr lang="ru-RU"/>
        </a:p>
      </dgm:t>
    </dgm:pt>
    <dgm:pt modelId="{A1499D5A-3F85-415D-BB41-BE91B03D5145}" type="sibTrans" cxnId="{B72C0F37-023D-4035-9D4E-7196AC513E04}">
      <dgm:prSet/>
      <dgm:spPr/>
      <dgm:t>
        <a:bodyPr/>
        <a:lstStyle/>
        <a:p>
          <a:endParaRPr lang="ru-RU"/>
        </a:p>
      </dgm:t>
    </dgm:pt>
    <dgm:pt modelId="{E1E194AE-EA24-43A0-9851-BDC8239A95BF}" type="pres">
      <dgm:prSet presAssocID="{832B8C87-51C2-47B0-8FD4-8AF8A21BC44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356400-8F56-47F5-A05B-CACD0D930B12}" type="pres">
      <dgm:prSet presAssocID="{AC5491D6-FC31-4FAD-A83C-9F02B0EE9ACE}" presName="linNode" presStyleCnt="0"/>
      <dgm:spPr/>
    </dgm:pt>
    <dgm:pt modelId="{C09DE736-C655-4EC2-B278-CF97F0259823}" type="pres">
      <dgm:prSet presAssocID="{AC5491D6-FC31-4FAD-A83C-9F02B0EE9ACE}" presName="parentShp" presStyleLbl="node1" presStyleIdx="0" presStyleCnt="1" custScaleX="235623" custScaleY="100294" custLinFactNeighborX="-1180" custLinFactNeighborY="-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21B50-B010-4910-A37C-5B4443738082}" type="pres">
      <dgm:prSet presAssocID="{AC5491D6-FC31-4FAD-A83C-9F02B0EE9ACE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6BDF22-F307-468A-9E94-D2D632F72851}" type="presOf" srcId="{AC5491D6-FC31-4FAD-A83C-9F02B0EE9ACE}" destId="{C09DE736-C655-4EC2-B278-CF97F0259823}" srcOrd="0" destOrd="0" presId="urn:microsoft.com/office/officeart/2005/8/layout/vList6"/>
    <dgm:cxn modelId="{5E855AEC-5A26-4A37-8CC8-6BB266809867}" type="presOf" srcId="{7EF84FDD-C749-4CEF-BE47-29BAC931A8C7}" destId="{49221B50-B010-4910-A37C-5B4443738082}" srcOrd="0" destOrd="2" presId="urn:microsoft.com/office/officeart/2005/8/layout/vList6"/>
    <dgm:cxn modelId="{6D62FC1D-654B-4E8C-B911-0FF784314ED6}" type="presOf" srcId="{4C1069E4-34E0-4A19-884F-B69508B2538F}" destId="{49221B50-B010-4910-A37C-5B4443738082}" srcOrd="0" destOrd="1" presId="urn:microsoft.com/office/officeart/2005/8/layout/vList6"/>
    <dgm:cxn modelId="{CFD6307D-0885-4566-AD3D-0EA3FAB38914}" srcId="{832B8C87-51C2-47B0-8FD4-8AF8A21BC442}" destId="{AC5491D6-FC31-4FAD-A83C-9F02B0EE9ACE}" srcOrd="0" destOrd="0" parTransId="{FA1F3D25-B03A-4377-85D1-40CA4BA3FED3}" sibTransId="{F15CA2CB-A578-4019-A60A-4067E7603B3E}"/>
    <dgm:cxn modelId="{B72C0F37-023D-4035-9D4E-7196AC513E04}" srcId="{AC5491D6-FC31-4FAD-A83C-9F02B0EE9ACE}" destId="{A8248403-A90E-4DFA-9915-8EDF7B8E8025}" srcOrd="0" destOrd="0" parTransId="{A4C247F0-0700-4D57-ADA0-91C19A9F644D}" sibTransId="{A1499D5A-3F85-415D-BB41-BE91B03D5145}"/>
    <dgm:cxn modelId="{9E1C936C-C022-486A-854E-FF2634154B20}" srcId="{AC5491D6-FC31-4FAD-A83C-9F02B0EE9ACE}" destId="{7EF84FDD-C749-4CEF-BE47-29BAC931A8C7}" srcOrd="2" destOrd="0" parTransId="{74792FB9-CC46-4DBD-ABFD-17694F47513C}" sibTransId="{700836F6-D1C4-4EB8-BBA8-FC9881043098}"/>
    <dgm:cxn modelId="{4B855E0A-94CC-4500-B778-D01A1EF8A029}" srcId="{AC5491D6-FC31-4FAD-A83C-9F02B0EE9ACE}" destId="{4C1069E4-34E0-4A19-884F-B69508B2538F}" srcOrd="1" destOrd="0" parTransId="{C8AEB2F8-E280-43AF-B6C9-1BD392113F09}" sibTransId="{04E079BA-DFE9-405F-A034-CA94176410D8}"/>
    <dgm:cxn modelId="{47A09FCD-211B-4223-9D6E-1F9F6481DC46}" type="presOf" srcId="{832B8C87-51C2-47B0-8FD4-8AF8A21BC442}" destId="{E1E194AE-EA24-43A0-9851-BDC8239A95BF}" srcOrd="0" destOrd="0" presId="urn:microsoft.com/office/officeart/2005/8/layout/vList6"/>
    <dgm:cxn modelId="{55497B41-9887-4806-A5C2-95ED4E040281}" type="presOf" srcId="{A8248403-A90E-4DFA-9915-8EDF7B8E8025}" destId="{49221B50-B010-4910-A37C-5B4443738082}" srcOrd="0" destOrd="0" presId="urn:microsoft.com/office/officeart/2005/8/layout/vList6"/>
    <dgm:cxn modelId="{1CD8731E-DF8F-4B38-99A5-9BB2B46FA418}" srcId="{AC5491D6-FC31-4FAD-A83C-9F02B0EE9ACE}" destId="{6B921E0A-ACB7-469E-8DFE-B56AD568F37D}" srcOrd="3" destOrd="0" parTransId="{82ACCC3C-957C-497E-8C73-6B3419AA575E}" sibTransId="{9D6BF270-3AF6-40FC-8CD8-655DB6A17778}"/>
    <dgm:cxn modelId="{F6728E83-ED61-424D-B418-9498ACED8E66}" type="presOf" srcId="{6B921E0A-ACB7-469E-8DFE-B56AD568F37D}" destId="{49221B50-B010-4910-A37C-5B4443738082}" srcOrd="0" destOrd="3" presId="urn:microsoft.com/office/officeart/2005/8/layout/vList6"/>
    <dgm:cxn modelId="{703E666A-B9F0-4A22-BCBA-CFFB267B39E6}" type="presParOf" srcId="{E1E194AE-EA24-43A0-9851-BDC8239A95BF}" destId="{1C356400-8F56-47F5-A05B-CACD0D930B12}" srcOrd="0" destOrd="0" presId="urn:microsoft.com/office/officeart/2005/8/layout/vList6"/>
    <dgm:cxn modelId="{CC3F4A66-B7D6-4743-BE45-CB3F0337C1EA}" type="presParOf" srcId="{1C356400-8F56-47F5-A05B-CACD0D930B12}" destId="{C09DE736-C655-4EC2-B278-CF97F0259823}" srcOrd="0" destOrd="0" presId="urn:microsoft.com/office/officeart/2005/8/layout/vList6"/>
    <dgm:cxn modelId="{4242D6C4-BEEF-4D3F-94F7-1A1F9419557F}" type="presParOf" srcId="{1C356400-8F56-47F5-A05B-CACD0D930B12}" destId="{49221B50-B010-4910-A37C-5B444373808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5A00E1-551B-4431-B937-173E777D1E38}">
      <dsp:nvSpPr>
        <dsp:cNvPr id="0" name=""/>
        <dsp:cNvSpPr/>
      </dsp:nvSpPr>
      <dsp:spPr>
        <a:xfrm>
          <a:off x="2273818" y="2276903"/>
          <a:ext cx="4596363" cy="4370954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ОБРАЗОВАТЕЛЬНЫЙ ПРОЦЕСС                                      Цель: обеспечить развитии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 направление развития и образования детей (образовательные области).</a:t>
          </a:r>
          <a:endParaRPr lang="ru-RU" sz="1600" kern="1200" dirty="0"/>
        </a:p>
      </dsp:txBody>
      <dsp:txXfrm>
        <a:off x="2946940" y="2917014"/>
        <a:ext cx="3250119" cy="3090732"/>
      </dsp:txXfrm>
    </dsp:sp>
    <dsp:sp modelId="{F6FDDAEE-9760-435F-A17D-0A6BC70F059D}">
      <dsp:nvSpPr>
        <dsp:cNvPr id="0" name=""/>
        <dsp:cNvSpPr/>
      </dsp:nvSpPr>
      <dsp:spPr>
        <a:xfrm rot="10423705">
          <a:off x="1707336" y="4597072"/>
          <a:ext cx="1113510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0E5B2-8A04-4D65-A6B0-D406B6BCBDE0}">
      <dsp:nvSpPr>
        <dsp:cNvPr id="0" name=""/>
        <dsp:cNvSpPr/>
      </dsp:nvSpPr>
      <dsp:spPr>
        <a:xfrm>
          <a:off x="0" y="3947801"/>
          <a:ext cx="2235493" cy="1788394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Социально-коммуникативное развитие</a:t>
          </a:r>
          <a:endParaRPr lang="ru-RU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380" y="4000181"/>
        <a:ext cx="2130733" cy="1683634"/>
      </dsp:txXfrm>
    </dsp:sp>
    <dsp:sp modelId="{5B7946FB-3F10-4AD1-93B7-DB1C8E3EC1AF}">
      <dsp:nvSpPr>
        <dsp:cNvPr id="0" name=""/>
        <dsp:cNvSpPr/>
      </dsp:nvSpPr>
      <dsp:spPr>
        <a:xfrm rot="12859623">
          <a:off x="1619763" y="2641806"/>
          <a:ext cx="1516680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CE47D6-E62C-4066-8583-7AFF81902D2F}">
      <dsp:nvSpPr>
        <dsp:cNvPr id="0" name=""/>
        <dsp:cNvSpPr/>
      </dsp:nvSpPr>
      <dsp:spPr>
        <a:xfrm>
          <a:off x="0" y="1209461"/>
          <a:ext cx="2235493" cy="17883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Физическое развитие</a:t>
          </a:r>
          <a:endParaRPr lang="ru-RU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380" y="1261841"/>
        <a:ext cx="2130733" cy="1683634"/>
      </dsp:txXfrm>
    </dsp:sp>
    <dsp:sp modelId="{716E536F-AC9B-4D89-AEC8-D6FB15EA3531}">
      <dsp:nvSpPr>
        <dsp:cNvPr id="0" name=""/>
        <dsp:cNvSpPr/>
      </dsp:nvSpPr>
      <dsp:spPr>
        <a:xfrm rot="16200000">
          <a:off x="4212560" y="2228980"/>
          <a:ext cx="718879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7A27D-F703-482F-82AA-63A5FBF3376E}">
      <dsp:nvSpPr>
        <dsp:cNvPr id="0" name=""/>
        <dsp:cNvSpPr/>
      </dsp:nvSpPr>
      <dsp:spPr>
        <a:xfrm>
          <a:off x="3454253" y="659828"/>
          <a:ext cx="2235493" cy="1515593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Познавательное развитие</a:t>
          </a:r>
          <a:endParaRPr lang="ru-RU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98643" y="704218"/>
        <a:ext cx="2146713" cy="1426813"/>
      </dsp:txXfrm>
    </dsp:sp>
    <dsp:sp modelId="{EEC602F7-C919-42BB-9DE1-03046E8568BB}">
      <dsp:nvSpPr>
        <dsp:cNvPr id="0" name=""/>
        <dsp:cNvSpPr/>
      </dsp:nvSpPr>
      <dsp:spPr>
        <a:xfrm rot="19591118">
          <a:off x="6062794" y="2623599"/>
          <a:ext cx="1462964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756592-8FBE-4959-9375-0C35C0D458CC}">
      <dsp:nvSpPr>
        <dsp:cNvPr id="0" name=""/>
        <dsp:cNvSpPr/>
      </dsp:nvSpPr>
      <dsp:spPr>
        <a:xfrm>
          <a:off x="6908506" y="1283477"/>
          <a:ext cx="2235493" cy="178839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Художественно-эстетическое развитие</a:t>
          </a:r>
          <a:endParaRPr lang="ru-RU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60886" y="1335857"/>
        <a:ext cx="2130733" cy="1683634"/>
      </dsp:txXfrm>
    </dsp:sp>
    <dsp:sp modelId="{B9599F1A-5FCF-43E8-88BC-6B1F3F771DD4}">
      <dsp:nvSpPr>
        <dsp:cNvPr id="0" name=""/>
        <dsp:cNvSpPr/>
      </dsp:nvSpPr>
      <dsp:spPr>
        <a:xfrm rot="303361">
          <a:off x="6314976" y="4583015"/>
          <a:ext cx="1106130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6B78D-BBBC-40EF-AA3F-60076E7E7EDE}">
      <dsp:nvSpPr>
        <dsp:cNvPr id="0" name=""/>
        <dsp:cNvSpPr/>
      </dsp:nvSpPr>
      <dsp:spPr>
        <a:xfrm>
          <a:off x="6908506" y="3873794"/>
          <a:ext cx="2235493" cy="178839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Речевое развитие</a:t>
          </a:r>
          <a:endParaRPr lang="ru-RU" sz="20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60886" y="3926174"/>
        <a:ext cx="2130733" cy="16836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21B50-B010-4910-A37C-5B4443738082}">
      <dsp:nvSpPr>
        <dsp:cNvPr id="0" name=""/>
        <dsp:cNvSpPr/>
      </dsp:nvSpPr>
      <dsp:spPr>
        <a:xfrm>
          <a:off x="3826947" y="5766"/>
          <a:ext cx="2433687" cy="2940795"/>
        </a:xfrm>
        <a:prstGeom prst="rightArrow">
          <a:avLst>
            <a:gd name="adj1" fmla="val 75000"/>
            <a:gd name="adj2" fmla="val 50000"/>
          </a:avLst>
        </a:prstGeom>
        <a:solidFill>
          <a:srgbClr val="FEB0FA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700" kern="1200" dirty="0"/>
        </a:p>
        <a:p>
          <a:pPr marL="285750" lvl="1" indent="-285750" algn="r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rPr>
            <a:t>60%</a:t>
          </a:r>
          <a:endParaRPr lang="ru-RU" sz="4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eorgia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700" kern="1200" dirty="0"/>
        </a:p>
      </dsp:txBody>
      <dsp:txXfrm>
        <a:off x="3826947" y="373365"/>
        <a:ext cx="1521054" cy="2205597"/>
      </dsp:txXfrm>
    </dsp:sp>
    <dsp:sp modelId="{C09DE736-C655-4EC2-B278-CF97F0259823}">
      <dsp:nvSpPr>
        <dsp:cNvPr id="0" name=""/>
        <dsp:cNvSpPr/>
      </dsp:nvSpPr>
      <dsp:spPr>
        <a:xfrm>
          <a:off x="0" y="0"/>
          <a:ext cx="3822885" cy="2949441"/>
        </a:xfrm>
        <a:prstGeom prst="roundRect">
          <a:avLst/>
        </a:prstGeom>
        <a:solidFill>
          <a:srgbClr val="92D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ОБЯЗАТЕЛЬНАЯ ЧАСТЬ: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 основная образовательная программа МБДОУ  с учётом Примерной основной образовательной программы дошкольного образования                                             «От рождения до школы» под редакцией Н. Е. </a:t>
          </a:r>
          <a:r>
            <a:rPr lang="ru-RU" sz="1600" b="1" kern="1200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Вераксы</a:t>
          </a:r>
          <a:r>
            <a:rPr lang="ru-RU" sz="1600" b="1" kern="1200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, Т.С. Комаровой, </a:t>
          </a:r>
          <a:r>
            <a:rPr lang="ru-RU" sz="1600" b="1" kern="1200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М.А.Васильевой</a:t>
          </a:r>
          <a:endParaRPr lang="ru-RU" sz="1600" b="1" kern="1200" dirty="0">
            <a:solidFill>
              <a:schemeClr val="tx1"/>
            </a:solidFill>
            <a:latin typeface="Georgia" pitchFamily="18" charset="0"/>
            <a:cs typeface="Times New Roman" pitchFamily="18" charset="0"/>
          </a:endParaRPr>
        </a:p>
      </dsp:txBody>
      <dsp:txXfrm>
        <a:off x="143980" y="143980"/>
        <a:ext cx="3534925" cy="2661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96C31-B0BD-42D6-B71E-56A6C47E4744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16832"/>
            <a:ext cx="6400800" cy="372196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Основная </a:t>
            </a:r>
          </a:p>
          <a:p>
            <a:pPr algn="ctr"/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образовательная программа </a:t>
            </a:r>
          </a:p>
          <a:p>
            <a:pPr algn="ctr"/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Карабаш</a:t>
            </a:r>
            <a:r>
              <a:rPr lang="ru-RU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ский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детский 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сад № 3</a:t>
            </a:r>
            <a:endParaRPr lang="ru-RU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(краткая презентация для родителей)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3610890"/>
              </p:ext>
            </p:extLst>
          </p:nvPr>
        </p:nvGraphicFramePr>
        <p:xfrm>
          <a:off x="0" y="0"/>
          <a:ext cx="914400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84382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     </a:t>
            </a:r>
            <a:r>
              <a:rPr lang="ru-RU" sz="24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Модель основной образовательной программы МБДОУ </a:t>
            </a:r>
            <a:r>
              <a:rPr lang="ru-RU" sz="2400" b="1" dirty="0" err="1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Карабаш</a:t>
            </a:r>
            <a:r>
              <a:rPr lang="ru-RU" sz="2400" b="1" dirty="0" err="1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ский</a:t>
            </a:r>
            <a:r>
              <a:rPr lang="ru-RU" sz="24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детский сад </a:t>
            </a:r>
            <a:r>
              <a:rPr lang="ru-RU" sz="24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№ 3</a:t>
            </a:r>
            <a:endParaRPr lang="ru-RU" sz="2400" b="1" dirty="0">
              <a:solidFill>
                <a:srgbClr val="7030A0"/>
              </a:solidFill>
              <a:latin typeface="Georgia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910365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9144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Образовательная программа состоит:</a:t>
            </a:r>
            <a:endParaRPr lang="ru-RU" sz="3600" b="1" dirty="0">
              <a:solidFill>
                <a:srgbClr val="7030A0"/>
              </a:solidFill>
              <a:latin typeface="Georgia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4563958"/>
              </p:ext>
            </p:extLst>
          </p:nvPr>
        </p:nvGraphicFramePr>
        <p:xfrm>
          <a:off x="107503" y="1196753"/>
          <a:ext cx="6264697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Группа 9"/>
          <p:cNvGrpSpPr/>
          <p:nvPr/>
        </p:nvGrpSpPr>
        <p:grpSpPr>
          <a:xfrm rot="10800000">
            <a:off x="3859533" y="4083393"/>
            <a:ext cx="2567941" cy="2350437"/>
            <a:chOff x="1616709" y="2586084"/>
            <a:chExt cx="2567941" cy="2350437"/>
          </a:xfrm>
        </p:grpSpPr>
        <p:sp>
          <p:nvSpPr>
            <p:cNvPr id="11" name="Стрелка вправо 10"/>
            <p:cNvSpPr/>
            <p:nvPr/>
          </p:nvSpPr>
          <p:spPr>
            <a:xfrm>
              <a:off x="1759585" y="2586084"/>
              <a:ext cx="2425065" cy="235043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52CCC0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трелка вправо 4"/>
            <p:cNvSpPr/>
            <p:nvPr/>
          </p:nvSpPr>
          <p:spPr>
            <a:xfrm>
              <a:off x="1616709" y="2879889"/>
              <a:ext cx="1543651" cy="17628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21590" rIns="21590" bIns="21590" numCol="1" spcCol="1270" anchor="t" anchorCtr="0">
              <a:noAutofit/>
            </a:bodyPr>
            <a:lstStyle/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3400" kern="1200" dirty="0"/>
            </a:p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3400" kern="1200" dirty="0"/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6225239" y="3071810"/>
            <a:ext cx="2606677" cy="3279131"/>
          </a:xfrm>
          <a:prstGeom prst="roundRect">
            <a:avLst/>
          </a:prstGeom>
          <a:solidFill>
            <a:srgbClr val="FEB0F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6284598" y="3212976"/>
            <a:ext cx="242006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Georgia" pitchFamily="18" charset="0"/>
              </a:rPr>
              <a:t>ВАРИАТИВНАЯ ЧАСТЬ</a:t>
            </a:r>
          </a:p>
          <a:p>
            <a:pPr algn="ctr"/>
            <a:r>
              <a:rPr lang="ru-RU" dirty="0" smtClean="0">
                <a:latin typeface="Georgia" pitchFamily="18" charset="0"/>
              </a:rPr>
              <a:t>формируемая</a:t>
            </a:r>
          </a:p>
          <a:p>
            <a:pPr algn="ctr"/>
            <a:r>
              <a:rPr lang="ru-RU" dirty="0" smtClean="0">
                <a:latin typeface="Georgia" pitchFamily="18" charset="0"/>
              </a:rPr>
              <a:t>участниками</a:t>
            </a:r>
          </a:p>
          <a:p>
            <a:pPr algn="ctr"/>
            <a:r>
              <a:rPr lang="ru-RU" dirty="0" smtClean="0">
                <a:latin typeface="Georgia" pitchFamily="18" charset="0"/>
              </a:rPr>
              <a:t>образовательного процесса</a:t>
            </a:r>
            <a:endParaRPr lang="en-US" dirty="0" smtClean="0">
              <a:latin typeface="Georgia" pitchFamily="18" charset="0"/>
            </a:endParaRPr>
          </a:p>
          <a:p>
            <a:pPr algn="ctr"/>
            <a:r>
              <a:rPr lang="ru-RU" sz="1600" dirty="0" smtClean="0">
                <a:latin typeface="Georgia" pitchFamily="18" charset="0"/>
              </a:rPr>
              <a:t>Региональная программа</a:t>
            </a:r>
          </a:p>
          <a:p>
            <a:pPr algn="ctr"/>
            <a:r>
              <a:rPr lang="ru-RU" sz="1600" dirty="0" err="1" smtClean="0">
                <a:latin typeface="Georgia" panose="02040502050405020303" pitchFamily="18" charset="0"/>
              </a:rPr>
              <a:t>Шаехова</a:t>
            </a:r>
            <a:r>
              <a:rPr lang="ru-RU" sz="1600" dirty="0" smtClean="0">
                <a:latin typeface="Georgia" panose="02040502050405020303" pitchFamily="18" charset="0"/>
              </a:rPr>
              <a:t> Р.К.;</a:t>
            </a:r>
          </a:p>
          <a:p>
            <a:pPr algn="ctr"/>
            <a:r>
              <a:rPr lang="ru-RU" sz="1600" dirty="0" smtClean="0">
                <a:latin typeface="Georgia" panose="02040502050405020303" pitchFamily="18" charset="0"/>
              </a:rPr>
              <a:t>УМК «Говорим  по-татарски» и др.</a:t>
            </a:r>
          </a:p>
          <a:p>
            <a:pPr algn="ctr"/>
            <a:endParaRPr lang="ru-RU" sz="1600" dirty="0">
              <a:latin typeface="Georgia" panose="02040502050405020303" pitchFamily="18" charset="0"/>
            </a:endParaRPr>
          </a:p>
          <a:p>
            <a:pPr algn="ctr"/>
            <a:endParaRPr lang="ru-RU" sz="1600" dirty="0" smtClean="0">
              <a:latin typeface="Georgia" panose="02040502050405020303" pitchFamily="18" charset="0"/>
            </a:endParaRPr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23048" y="4860572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40%</a:t>
            </a:r>
            <a:r>
              <a:rPr lang="ru-RU" sz="3600" dirty="0" smtClean="0"/>
              <a:t>●</a:t>
            </a:r>
            <a:endParaRPr lang="ru-RU" sz="3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 smtClean="0">
                <a:solidFill>
                  <a:srgbClr val="7030A0"/>
                </a:solidFill>
                <a:latin typeface="Georgia" pitchFamily="18" charset="0"/>
              </a:rPr>
              <a:t>Образовательные области: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764704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Познавательное развитие 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 dirty="0" err="1" smtClean="0">
                <a:latin typeface="Georgia" pitchFamily="18" charset="0"/>
                <a:cs typeface="Times New Roman" pitchFamily="18" charset="0"/>
              </a:rPr>
              <a:t>социокультурных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904025"/>
            <a:ext cx="6315919" cy="295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97347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Социально-коммуникативное развитие 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dirty="0" err="1" smtClean="0">
                <a:latin typeface="Georgia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</a:p>
        </p:txBody>
      </p:sp>
      <p:pic>
        <p:nvPicPr>
          <p:cNvPr id="38916" name="Picture 4" descr="https://ds04.infourok.ru/uploads/ex/0ac8/000980a7-3b9dde26/hello_html_1c6bc5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645024"/>
            <a:ext cx="5472608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7504" y="332656"/>
            <a:ext cx="8784976" cy="612068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59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Художественно-эстетическое развитие </a:t>
            </a:r>
            <a:r>
              <a:rPr lang="ru-RU" sz="5900" dirty="0" smtClean="0">
                <a:latin typeface="Georgia" pitchFamily="18" charset="0"/>
                <a:cs typeface="Times New Roman" pitchFamily="18" charset="0"/>
              </a:rPr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</a:t>
            </a:r>
          </a:p>
          <a:p>
            <a:pPr algn="just"/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37418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589240"/>
            <a:ext cx="6400800" cy="4956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332654"/>
            <a:ext cx="9144000" cy="554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Физическое развитие </a:t>
            </a:r>
            <a:r>
              <a:rPr lang="ru-RU" sz="2200" dirty="0" smtClean="0">
                <a:latin typeface="Georgia" pitchFamily="18" charset="0"/>
                <a:cs typeface="Times New Roman" pitchFamily="18" charset="0"/>
              </a:rPr>
              <a:t>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sz="2200" dirty="0" err="1" smtClean="0">
                <a:latin typeface="Georgia" pitchFamily="18" charset="0"/>
                <a:cs typeface="Times New Roman" pitchFamily="18" charset="0"/>
              </a:rPr>
              <a:t>саморегуляции</a:t>
            </a:r>
            <a:r>
              <a:rPr lang="ru-RU" sz="2200" dirty="0" smtClean="0">
                <a:latin typeface="Georgia" pitchFamily="18" charset="0"/>
                <a:cs typeface="Times New Roman" pitchFamily="18" charset="0"/>
              </a:rPr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-315416"/>
            <a:ext cx="9361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0"/>
            <a:ext cx="8784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Речевое развитие </a:t>
            </a:r>
            <a:r>
              <a:rPr lang="ru-RU" sz="2200" dirty="0" smtClean="0">
                <a:latin typeface="Georgia" pitchFamily="18" charset="0"/>
                <a:cs typeface="Times New Roman" pitchFamily="18" charset="0"/>
              </a:rPr>
              <a:t>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</a:t>
            </a:r>
          </a:p>
        </p:txBody>
      </p:sp>
      <p:pic>
        <p:nvPicPr>
          <p:cNvPr id="39940" name="Picture 4" descr="https://siglaeva-estalsad30.edumsko.ru/uploads/3000/11161/persona/folders/Konsul_tacii_dlya_pedagogov/det-sad3.jpg?14608261983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429000"/>
            <a:ext cx="4968552" cy="3151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8640960" cy="5739259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Содержание указанных образовательных областей зависит от возрастных и индивидуальных особенностей детей, определяется целями и задачами Программы и реализуется в различных видах деятельности (общении, игре, познавательно-исследовательской деятельности).</a:t>
            </a:r>
          </a:p>
          <a:p>
            <a:r>
              <a:rPr lang="ru-RU" sz="2000" dirty="0" smtClean="0"/>
              <a:t> </a:t>
            </a: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1142976" y="2852936"/>
            <a:ext cx="3140992" cy="3500462"/>
          </a:xfrm>
          <a:prstGeom prst="downArrowCallout">
            <a:avLst>
              <a:gd name="adj1" fmla="val 18648"/>
              <a:gd name="adj2" fmla="val 25000"/>
              <a:gd name="adj3" fmla="val 25000"/>
              <a:gd name="adj4" fmla="val 324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Требования к условиям реализации программы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4860032" y="2839988"/>
            <a:ext cx="3528392" cy="3429024"/>
          </a:xfrm>
          <a:prstGeom prst="downArrowCallout">
            <a:avLst>
              <a:gd name="adj1" fmla="val 15154"/>
              <a:gd name="adj2" fmla="val 25000"/>
              <a:gd name="adj3" fmla="val 25000"/>
              <a:gd name="adj4" fmla="val 3271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Требования к результатам освоения программы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571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Условия реализации программы: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142984"/>
            <a:ext cx="4000528" cy="2428892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Материально-технические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санитарным нормам, правилам пожарной безопасности, возрастным и индивидуальным особенностям детей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имеет пространственную среду, оборудование, учебные комплекты в соответствии с возрастом детей</a:t>
            </a:r>
          </a:p>
          <a:p>
            <a:pPr>
              <a:buFontTx/>
              <a:buChar char="-"/>
            </a:pPr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9025" y="3798202"/>
            <a:ext cx="4000528" cy="264320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Кадровые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-  первой квалификационной категории.  Требование: обладать основными компетенциями, необходимыми для развития детей.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Учебно-вспомогательный персонал-соответствие действующим квалификационным характеристикам.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         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14876" y="1142984"/>
            <a:ext cx="4177604" cy="3226722"/>
          </a:xfrm>
          <a:prstGeom prst="rect">
            <a:avLst/>
          </a:prstGeom>
          <a:solidFill>
            <a:srgbClr val="00B0F0"/>
          </a:solidFill>
          <a:ln>
            <a:solidFill>
              <a:srgbClr val="FFC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Психолого-педагогические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Уважение к человеческому достоинству детей, формирование и  поддержка их положительной самооценки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-Использование форм и методов работы, соответствующих возрасту, индивидуальным особенностям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-Построение образовательной деятельности на основе взаимодействия взрослых и детей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-Поддержка  родителей( законных представителей)в воспитании детей, охране и укреплении их здоровья, вовлечение непосредственно в образовательную деятельность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-Возможность выбора детьми видов деятельности , общения</a:t>
            </a: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03414" y="4653136"/>
            <a:ext cx="4000528" cy="2071702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Финансовые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-Финансовое обеспечение ДОУ обеспечивает возможность выполнения требований ФГОС ДО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-Гарантия бесплатного дошкольного образования</a:t>
            </a: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-4284984" y="1484784"/>
            <a:ext cx="4041648" cy="4937760"/>
          </a:xfrm>
        </p:spPr>
        <p:txBody>
          <a:bodyPr/>
          <a:lstStyle/>
          <a:p>
            <a:endParaRPr lang="ru-RU" b="1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http://900igr.net/up/datas/199123/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283" y="1196752"/>
            <a:ext cx="7145833" cy="5359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33003"/>
            <a:ext cx="8229600" cy="87097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Вариативная часть образовательной программы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Обеспечивает качество образовательного процесса для создания оптимальных условий развития дошкольника с учетом его физического и психического здоровья, для реализации психолого-педагогической готовности к обучению в школе.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3933056"/>
            <a:ext cx="6143668" cy="6434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Приоритетные направления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28662" y="5072074"/>
            <a:ext cx="2571768" cy="87720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357818" y="5072074"/>
            <a:ext cx="2500330" cy="87720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endParaRPr lang="ru-RU" sz="1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2099377" y="4648791"/>
            <a:ext cx="500066" cy="35719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6322231" y="4642557"/>
            <a:ext cx="571504" cy="28575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Требования к развивающей предметно-пространственной среде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700808"/>
            <a:ext cx="8686800" cy="4456152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Полифункциональность</a:t>
            </a:r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Вариативность</a:t>
            </a:r>
          </a:p>
          <a:p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Доступность </a:t>
            </a: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Безопасность </a:t>
            </a:r>
          </a:p>
          <a:p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Трансформируемость</a:t>
            </a:r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Содержательно-насыщенность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36696"/>
            <a:ext cx="3384376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714356"/>
            <a:ext cx="885698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Взаимодействие с родителями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457700"/>
            <a:ext cx="3995936" cy="2400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140968"/>
            <a:ext cx="2787774" cy="3429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772816"/>
            <a:ext cx="4208076" cy="2448272"/>
          </a:xfrm>
          <a:prstGeom prst="rect">
            <a:avLst/>
          </a:prstGeom>
        </p:spPr>
      </p:pic>
    </p:spTree>
  </p:cSld>
  <p:clrMapOvr>
    <a:masterClrMapping/>
  </p:clrMapOvr>
  <p:transition advTm="3010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97346"/>
            <a:ext cx="842493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2200" b="1" dirty="0" smtClean="0">
                <a:solidFill>
                  <a:srgbClr val="FC2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Система  </a:t>
            </a:r>
            <a:r>
              <a:rPr lang="ru-RU" sz="2200" b="1" dirty="0">
                <a:solidFill>
                  <a:srgbClr val="FC2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взаимодействия  с родителями  включает:</a:t>
            </a:r>
          </a:p>
          <a:p>
            <a:r>
              <a:rPr lang="ru-RU" sz="2200" dirty="0">
                <a:latin typeface="Georgia" panose="02040502050405020303" pitchFamily="18" charset="0"/>
              </a:rPr>
              <a:t>	ознакомление родителей с результатами работы </a:t>
            </a:r>
            <a:r>
              <a:rPr lang="ru-RU" sz="2200" dirty="0" smtClean="0">
                <a:latin typeface="Georgia" panose="02040502050405020303" pitchFamily="18" charset="0"/>
              </a:rPr>
              <a:t>ДОУ;</a:t>
            </a:r>
            <a:endParaRPr lang="ru-RU" sz="2200" dirty="0">
              <a:latin typeface="Georgia" panose="02040502050405020303" pitchFamily="18" charset="0"/>
            </a:endParaRPr>
          </a:p>
          <a:p>
            <a:r>
              <a:rPr lang="ru-RU" sz="2200" dirty="0">
                <a:latin typeface="Georgia" panose="02040502050405020303" pitchFamily="18" charset="0"/>
              </a:rPr>
              <a:t>	ознакомление родителей с содержанием работы  ДОУ, направленной на физическое, психическое и социальное  развитие ребенка;</a:t>
            </a:r>
          </a:p>
          <a:p>
            <a:r>
              <a:rPr lang="ru-RU" sz="2200" dirty="0">
                <a:latin typeface="Georgia" panose="02040502050405020303" pitchFamily="18" charset="0"/>
              </a:rPr>
              <a:t>	участие в составлении планов: спортивных и культурно-массовых мероприятий, работы родительского комитета </a:t>
            </a:r>
          </a:p>
          <a:p>
            <a:r>
              <a:rPr lang="ru-RU" sz="2200" dirty="0">
                <a:latin typeface="Georgia" panose="02040502050405020303" pitchFamily="18" charset="0"/>
              </a:rPr>
              <a:t>	целенаправленную работу, пропагандирующую общественное дошкольное воспитание в его разных формах;</a:t>
            </a:r>
          </a:p>
          <a:p>
            <a:r>
              <a:rPr lang="ru-RU" sz="2200" dirty="0">
                <a:latin typeface="Georgia" panose="02040502050405020303" pitchFamily="18" charset="0"/>
              </a:rPr>
              <a:t>	обучение 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занятиях.</a:t>
            </a:r>
          </a:p>
        </p:txBody>
      </p:sp>
    </p:spTree>
    <p:extLst>
      <p:ext uri="{BB962C8B-B14F-4D97-AF65-F5344CB8AC3E}">
        <p14:creationId xmlns:p14="http://schemas.microsoft.com/office/powerpoint/2010/main" val="3121419957"/>
      </p:ext>
    </p:extLst>
  </p:cSld>
  <p:clrMapOvr>
    <a:masterClrMapping/>
  </p:clrMapOvr>
  <p:transition advTm="3010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008111"/>
          </a:xfrm>
        </p:spPr>
        <p:txBody>
          <a:bodyPr>
            <a:normAutofit fontScale="90000"/>
          </a:bodyPr>
          <a:lstStyle/>
          <a:p>
            <a:r>
              <a:rPr lang="ru-RU" b="1" cap="none" spc="50" dirty="0" smtClean="0">
                <a:ln w="11430"/>
                <a:solidFill>
                  <a:srgbClr val="66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cap="none" spc="50" dirty="0" smtClean="0">
                <a:ln w="11430"/>
                <a:solidFill>
                  <a:srgbClr val="66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496944" cy="4752528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Владеет основными культурными способами деятельности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Проявляет инициативу и самостоятельность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Положительно относится к миру, к людям, , самому себе, участвует в совместных играх, способен договариваться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Адекватно проявляет свои чувства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Владеет разными формами и видами игр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Хорошо владеет устной речью, может выражать свои мысли и желания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Развита мелкая моторика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Способен к волевым усилиям , может следовать социальным нормам поведения в различных видах деятельности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Соблюдает правила безопасного поведения и личной гигиены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Проявляет любознательность, интересуется причинно-следственными связями, склонен наблюдать , экспериментировать</a:t>
            </a:r>
          </a:p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Обладает начальными знаниями о себе, природном и социальном мире, в котором живет.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1412776"/>
            <a:ext cx="54726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Модель выпускника ДОУ</a:t>
            </a:r>
            <a:endParaRPr lang="ru-RU" sz="2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1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66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Целевые ориентиры на этапе завершения дошкольного образования</a:t>
            </a:r>
            <a:endParaRPr lang="ru-RU" sz="2400" b="1" cap="none" spc="50" dirty="0">
              <a:ln w="11430"/>
              <a:solidFill>
                <a:srgbClr val="66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algn="ctr"/>
            <a:endParaRPr lang="ru-RU" b="1" cap="all" spc="0" dirty="0" smtClean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Georgia" panose="02040502050405020303" pitchFamily="18" charset="0"/>
            </a:endParaRPr>
          </a:p>
          <a:p>
            <a:pPr algn="ctr"/>
            <a:r>
              <a:rPr lang="ru-RU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eorgia" panose="02040502050405020303" pitchFamily="18" charset="0"/>
              </a:rPr>
              <a:t>УВАЖАЕМЫЕ РОДИТЕЛИ!</a:t>
            </a:r>
          </a:p>
          <a:p>
            <a:pPr algn="ctr"/>
            <a:r>
              <a:rPr lang="ru-RU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eorgia" panose="02040502050405020303" pitchFamily="18" charset="0"/>
              </a:rPr>
              <a:t>Спасибо что вы с нами!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3|1.1|1.2|1.1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2|1.2|1.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996</Words>
  <Application>Microsoft Office PowerPoint</Application>
  <PresentationFormat>Экран (4:3)</PresentationFormat>
  <Paragraphs>144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Georgia</vt:lpstr>
      <vt:lpstr>Times New Roman</vt:lpstr>
      <vt:lpstr>Тема Office</vt:lpstr>
      <vt:lpstr>Презентация PowerPoint</vt:lpstr>
      <vt:lpstr>Презентация PowerPoint</vt:lpstr>
      <vt:lpstr>Образовательная программа состоит: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Условия реализации программы:</vt:lpstr>
      <vt:lpstr>Презентация PowerPoint</vt:lpstr>
      <vt:lpstr>Вариативная часть образовательной программы</vt:lpstr>
      <vt:lpstr> Требования к развивающей предметно-пространственной среде</vt:lpstr>
      <vt:lpstr>Презентация PowerPoint</vt:lpstr>
      <vt:lpstr>Презентация PowerPoint</vt:lpstr>
      <vt:lpstr>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Анвар Хасанов</cp:lastModifiedBy>
  <cp:revision>14</cp:revision>
  <dcterms:created xsi:type="dcterms:W3CDTF">2018-05-28T16:57:33Z</dcterms:created>
  <dcterms:modified xsi:type="dcterms:W3CDTF">2018-09-27T16:35:42Z</dcterms:modified>
</cp:coreProperties>
</file>